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9" r:id="rId3"/>
    <p:sldId id="283" r:id="rId4"/>
    <p:sldId id="278" r:id="rId5"/>
    <p:sldId id="282" r:id="rId6"/>
    <p:sldId id="284" r:id="rId7"/>
    <p:sldId id="285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23945" y="3944447"/>
            <a:ext cx="8960709" cy="132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400" cap="small" dirty="0"/>
              <a:t>GEE SCRUTINY, VISUALISATION, AND ANALYSIS OF THE USGS LANDSAT MISSIONS HISTORICAL DATA FOR AN AOI:  CASE OF MOUNTAINOUS AND CLOUD-PRONE AREAS</a:t>
            </a:r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55514" y="5408930"/>
            <a:ext cx="7772400" cy="58166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Geoinformatics Project A.Y. 2022-2023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" y="60314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Daniel Alberto Aguirre Nieto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February 2024</a:t>
            </a:r>
          </a:p>
        </p:txBody>
      </p:sp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6B6224D8-301D-5244-8E95-545315DEA176}"/>
              </a:ext>
            </a:extLst>
          </p:cNvPr>
          <p:cNvGrpSpPr/>
          <p:nvPr/>
        </p:nvGrpSpPr>
        <p:grpSpPr>
          <a:xfrm>
            <a:off x="252082" y="5360857"/>
            <a:ext cx="3061277" cy="1028423"/>
            <a:chOff x="123943" y="5287232"/>
            <a:chExt cx="2173757" cy="999568"/>
          </a:xfrm>
        </p:grpSpPr>
        <p:sp>
          <p:nvSpPr>
            <p:cNvPr id="3" name="Diagrama de flujo: conector 2">
              <a:extLst>
                <a:ext uri="{FF2B5EF4-FFF2-40B4-BE49-F238E27FC236}">
                  <a16:creationId xmlns:a16="http://schemas.microsoft.com/office/drawing/2014/main" id="{1FE68B57-5CEC-3E59-BF2B-681731F65AE8}"/>
                </a:ext>
              </a:extLst>
            </p:cNvPr>
            <p:cNvSpPr/>
            <p:nvPr/>
          </p:nvSpPr>
          <p:spPr>
            <a:xfrm>
              <a:off x="123944" y="5432935"/>
              <a:ext cx="151877" cy="168774"/>
            </a:xfrm>
            <a:prstGeom prst="flowChartConnector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es-CO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Diagrama de flujo: conector 5">
              <a:extLst>
                <a:ext uri="{FF2B5EF4-FFF2-40B4-BE49-F238E27FC236}">
                  <a16:creationId xmlns:a16="http://schemas.microsoft.com/office/drawing/2014/main" id="{8B54826D-2E86-D409-7E04-3242835F5D2F}"/>
                </a:ext>
              </a:extLst>
            </p:cNvPr>
            <p:cNvSpPr/>
            <p:nvPr/>
          </p:nvSpPr>
          <p:spPr>
            <a:xfrm>
              <a:off x="123943" y="5743463"/>
              <a:ext cx="151877" cy="168774"/>
            </a:xfrm>
            <a:prstGeom prst="flowChartConnector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es-CO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26" name="1 CuadroTexto">
              <a:extLst>
                <a:ext uri="{FF2B5EF4-FFF2-40B4-BE49-F238E27FC236}">
                  <a16:creationId xmlns:a16="http://schemas.microsoft.com/office/drawing/2014/main" id="{CF36E948-EF61-5CA8-C5D4-C63AC3BE3467}"/>
                </a:ext>
              </a:extLst>
            </p:cNvPr>
            <p:cNvSpPr txBox="1"/>
            <p:nvPr/>
          </p:nvSpPr>
          <p:spPr>
            <a:xfrm>
              <a:off x="275818" y="5287232"/>
              <a:ext cx="2021882" cy="99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t-IT" sz="1400" dirty="0">
                  <a:solidFill>
                    <a:schemeClr val="bg1"/>
                  </a:solidFill>
                </a:rPr>
                <a:t>Executive Summary</a:t>
              </a:r>
            </a:p>
            <a:p>
              <a:pPr>
                <a:lnSpc>
                  <a:spcPct val="150000"/>
                </a:lnSpc>
              </a:pPr>
              <a:r>
                <a:rPr lang="it-IT" sz="1400" dirty="0">
                  <a:solidFill>
                    <a:schemeClr val="bg1"/>
                  </a:solidFill>
                </a:rPr>
                <a:t>Script Description</a:t>
              </a:r>
            </a:p>
            <a:p>
              <a:pPr>
                <a:lnSpc>
                  <a:spcPct val="150000"/>
                </a:lnSpc>
              </a:pPr>
              <a:r>
                <a:rPr lang="it-IT" sz="1400" dirty="0">
                  <a:solidFill>
                    <a:schemeClr val="bg1"/>
                  </a:solidFill>
                </a:rPr>
                <a:t>Use Case</a:t>
              </a:r>
            </a:p>
          </p:txBody>
        </p:sp>
      </p:grpSp>
      <p:sp>
        <p:nvSpPr>
          <p:cNvPr id="1024" name="Diagrama de flujo: conector 1023">
            <a:extLst>
              <a:ext uri="{FF2B5EF4-FFF2-40B4-BE49-F238E27FC236}">
                <a16:creationId xmlns:a16="http://schemas.microsoft.com/office/drawing/2014/main" id="{A17EC90F-7EAA-F36F-E992-AC26F786C9CE}"/>
              </a:ext>
            </a:extLst>
          </p:cNvPr>
          <p:cNvSpPr/>
          <p:nvPr/>
        </p:nvSpPr>
        <p:spPr>
          <a:xfrm>
            <a:off x="244817" y="6133715"/>
            <a:ext cx="213887" cy="173646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s-CO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6007F61-B858-86D9-F505-D00F8C24F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4" r="14166"/>
          <a:stretch/>
        </p:blipFill>
        <p:spPr>
          <a:xfrm>
            <a:off x="6165699" y="5165608"/>
            <a:ext cx="1155350" cy="956819"/>
          </a:xfrm>
          <a:prstGeom prst="rect">
            <a:avLst/>
          </a:prstGeom>
        </p:spPr>
      </p:pic>
      <p:pic>
        <p:nvPicPr>
          <p:cNvPr id="14" name="Imagen 13" descr="Mapa&#10;&#10;Descripción generada automáticamente con confianza media">
            <a:extLst>
              <a:ext uri="{FF2B5EF4-FFF2-40B4-BE49-F238E27FC236}">
                <a16:creationId xmlns:a16="http://schemas.microsoft.com/office/drawing/2014/main" id="{01CF5899-B8C0-19F2-6DF2-DB90A014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" y="3430972"/>
            <a:ext cx="5993537" cy="2746777"/>
          </a:xfrm>
          <a:prstGeom prst="rect">
            <a:avLst/>
          </a:prstGeom>
        </p:spPr>
      </p:pic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Executive Summary</a:t>
            </a:r>
          </a:p>
        </p:txBody>
      </p:sp>
      <p:sp>
        <p:nvSpPr>
          <p:cNvPr id="24" name="1 CuadroTexto">
            <a:extLst>
              <a:ext uri="{FF2B5EF4-FFF2-40B4-BE49-F238E27FC236}">
                <a16:creationId xmlns:a16="http://schemas.microsoft.com/office/drawing/2014/main" id="{B36F3111-8B76-0287-B2D4-9B577A5E5F0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789A40B3-A3DF-D11F-AB34-75658FC92E24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62485-611A-8BAA-72C0-A67E3290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7" y="1417904"/>
            <a:ext cx="3793478" cy="4704523"/>
          </a:xfr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algn="just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Development of a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 as an open access script that allows the user to access, visualize, browse, and retrieve a customized view of 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best available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historic data for a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given area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Imagen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669889B-C7D7-DE27-CCFA-1460241CF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47" t="32834" r="41509" b="36668"/>
          <a:stretch/>
        </p:blipFill>
        <p:spPr>
          <a:xfrm>
            <a:off x="6101136" y="3409089"/>
            <a:ext cx="2842312" cy="18087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D2EC62-4698-644F-2175-CDE90E0AD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351" y="1372275"/>
            <a:ext cx="4839097" cy="20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1 CuadroTexto">
            <a:extLst>
              <a:ext uri="{FF2B5EF4-FFF2-40B4-BE49-F238E27FC236}">
                <a16:creationId xmlns:a16="http://schemas.microsoft.com/office/drawing/2014/main" id="{B36F3111-8B76-0287-B2D4-9B577A5E5F0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762485-611A-8BAA-72C0-A67E3290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7" y="1417904"/>
            <a:ext cx="4500843" cy="4704523"/>
          </a:xfr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FUNCTIONAL OVERVIEW</a:t>
            </a:r>
          </a:p>
          <a:p>
            <a:pPr algn="just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General Operations: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Initial Filtering and Sorting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Final Filtering and Sorting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EF4434E6-39FB-A19E-AF6C-DB0D0ECA194C}"/>
              </a:ext>
            </a:extLst>
          </p:cNvPr>
          <p:cNvSpPr txBox="1">
            <a:spLocks/>
          </p:cNvSpPr>
          <p:nvPr/>
        </p:nvSpPr>
        <p:spPr>
          <a:xfrm>
            <a:off x="4572000" y="1417903"/>
            <a:ext cx="4500843" cy="470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algn="just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Sequential Parts: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User Input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Final Visualization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F814FFCB-3A67-21F5-7888-442B1EFD7C6A}"/>
              </a:ext>
            </a:extLst>
          </p:cNvPr>
          <p:cNvSpPr/>
          <p:nvPr/>
        </p:nvSpPr>
        <p:spPr>
          <a:xfrm>
            <a:off x="5348376" y="2493034"/>
            <a:ext cx="224287" cy="56934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5170E91-160E-5575-4E1E-3D688FD6F4E1}"/>
              </a:ext>
            </a:extLst>
          </p:cNvPr>
          <p:cNvSpPr/>
          <p:nvPr/>
        </p:nvSpPr>
        <p:spPr>
          <a:xfrm>
            <a:off x="5348376" y="3513438"/>
            <a:ext cx="224287" cy="569343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2A9E29FC-15F7-D8EF-3398-9AFC6234B02F}"/>
              </a:ext>
            </a:extLst>
          </p:cNvPr>
          <p:cNvSpPr/>
          <p:nvPr/>
        </p:nvSpPr>
        <p:spPr>
          <a:xfrm>
            <a:off x="5348376" y="4439728"/>
            <a:ext cx="224287" cy="56934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7E19FA0-4EE4-A8CA-18DE-6924C5AEE23F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191776" y="2286000"/>
            <a:ext cx="2156600" cy="664234"/>
          </a:xfrm>
          <a:prstGeom prst="bentConnector3">
            <a:avLst>
              <a:gd name="adj1" fmla="val 811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A3A662D7-7EFC-BD85-A819-E80DAD2CF65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1846054" y="2950233"/>
            <a:ext cx="3502323" cy="2127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24718BD2-7017-94C2-EB1C-44AB4973677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1777044" y="3277656"/>
            <a:ext cx="3571332" cy="692983"/>
          </a:xfrm>
          <a:prstGeom prst="bentConnector3">
            <a:avLst>
              <a:gd name="adj1" fmla="val 40423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7DC349ED-7AFE-2DE2-0CC9-1392BC0A150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1846054" y="3970637"/>
            <a:ext cx="3502323" cy="1321993"/>
          </a:xfrm>
          <a:prstGeom prst="bentConnector3">
            <a:avLst>
              <a:gd name="adj1" fmla="val 41208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A8FEF7A2-FDFD-44A6-1B7D-B6A2379E8B3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72663" y="3269410"/>
            <a:ext cx="792558" cy="1627518"/>
          </a:xfrm>
          <a:prstGeom prst="bentConnector2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8CAE9B15-BA56-43D8-5E5C-90072675E473}"/>
              </a:ext>
            </a:extLst>
          </p:cNvPr>
          <p:cNvCxnSpPr>
            <a:cxnSpLocks/>
          </p:cNvCxnSpPr>
          <p:nvPr/>
        </p:nvCxnSpPr>
        <p:spPr>
          <a:xfrm flipH="1">
            <a:off x="6046237" y="3269410"/>
            <a:ext cx="318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4EAADFEC-B227-FD50-7F95-475EA94E67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46054" y="4896928"/>
            <a:ext cx="3502325" cy="614140"/>
          </a:xfrm>
          <a:prstGeom prst="bentConnector3">
            <a:avLst>
              <a:gd name="adj1" fmla="val 31884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D99DB385-178E-E61B-23ED-783E6FD335F5}"/>
              </a:ext>
            </a:extLst>
          </p:cNvPr>
          <p:cNvCxnSpPr>
            <a:cxnSpLocks/>
          </p:cNvCxnSpPr>
          <p:nvPr/>
        </p:nvCxnSpPr>
        <p:spPr>
          <a:xfrm rot="10800000">
            <a:off x="3191777" y="4260965"/>
            <a:ext cx="2156603" cy="661162"/>
          </a:xfrm>
          <a:prstGeom prst="bentConnector3">
            <a:avLst>
              <a:gd name="adj1" fmla="val 52163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4" name="Imagen 123">
            <a:extLst>
              <a:ext uri="{FF2B5EF4-FFF2-40B4-BE49-F238E27FC236}">
                <a16:creationId xmlns:a16="http://schemas.microsoft.com/office/drawing/2014/main" id="{5ADB9D05-5106-6FA7-521B-99748569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99" y="1879253"/>
            <a:ext cx="2255695" cy="2141963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CDD0459A-9A1D-6E6E-86A0-2A38EB9F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07" y="4082781"/>
            <a:ext cx="1602187" cy="1782826"/>
          </a:xfrm>
          <a:prstGeom prst="rect">
            <a:avLst/>
          </a:prstGeom>
        </p:spPr>
      </p:pic>
      <p:cxnSp>
        <p:nvCxnSpPr>
          <p:cNvPr id="130" name="Conector: angular 129">
            <a:extLst>
              <a:ext uri="{FF2B5EF4-FFF2-40B4-BE49-F238E27FC236}">
                <a16:creationId xmlns:a16="http://schemas.microsoft.com/office/drawing/2014/main" id="{4AD0AED6-35CE-0D63-17E4-046B104D7ABD}"/>
              </a:ext>
            </a:extLst>
          </p:cNvPr>
          <p:cNvCxnSpPr>
            <a:cxnSpLocks/>
            <a:stCxn id="124" idx="1"/>
          </p:cNvCxnSpPr>
          <p:nvPr/>
        </p:nvCxnSpPr>
        <p:spPr>
          <a:xfrm rot="10800000">
            <a:off x="5539245" y="2950233"/>
            <a:ext cx="1154854" cy="2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Conector: angular 132">
            <a:extLst>
              <a:ext uri="{FF2B5EF4-FFF2-40B4-BE49-F238E27FC236}">
                <a16:creationId xmlns:a16="http://schemas.microsoft.com/office/drawing/2014/main" id="{CAAA3FF4-722A-C4EE-4BC8-AF9EE15765D3}"/>
              </a:ext>
            </a:extLst>
          </p:cNvPr>
          <p:cNvCxnSpPr>
            <a:cxnSpLocks/>
            <a:stCxn id="125" idx="1"/>
          </p:cNvCxnSpPr>
          <p:nvPr/>
        </p:nvCxnSpPr>
        <p:spPr>
          <a:xfrm rot="10800000">
            <a:off x="6555049" y="3269410"/>
            <a:ext cx="792558" cy="1704784"/>
          </a:xfrm>
          <a:prstGeom prst="bentConnector2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77AFE834-AB18-AD01-012B-0FA401C966CC}"/>
              </a:ext>
            </a:extLst>
          </p:cNvPr>
          <p:cNvCxnSpPr>
            <a:cxnSpLocks/>
          </p:cNvCxnSpPr>
          <p:nvPr/>
        </p:nvCxnSpPr>
        <p:spPr>
          <a:xfrm>
            <a:off x="6349039" y="3269410"/>
            <a:ext cx="222011" cy="8246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Titolo 1">
            <a:extLst>
              <a:ext uri="{FF2B5EF4-FFF2-40B4-BE49-F238E27FC236}">
                <a16:creationId xmlns:a16="http://schemas.microsoft.com/office/drawing/2014/main" id="{F54F9598-1F92-9AFE-F47C-44202A471F60}"/>
              </a:ext>
            </a:extLst>
          </p:cNvPr>
          <p:cNvSpPr txBox="1">
            <a:spLocks/>
          </p:cNvSpPr>
          <p:nvPr/>
        </p:nvSpPr>
        <p:spPr>
          <a:xfrm>
            <a:off x="288521" y="314960"/>
            <a:ext cx="8581043" cy="6646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/>
              <a:t>Script Description</a:t>
            </a:r>
            <a:endParaRPr lang="it-IT" dirty="0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10C87EDD-C728-4B16-DB0D-0AAE532B8788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1806EFBD-65A5-0036-1211-2BC23D32C672}"/>
              </a:ext>
            </a:extLst>
          </p:cNvPr>
          <p:cNvSpPr txBox="1"/>
          <p:nvPr/>
        </p:nvSpPr>
        <p:spPr>
          <a:xfrm>
            <a:off x="956454" y="2416316"/>
            <a:ext cx="16411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CLOUD_COVER_LAND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A4EFC5EA-DFF8-BAB7-2F4B-E8FEF587A8B2}"/>
              </a:ext>
            </a:extLst>
          </p:cNvPr>
          <p:cNvSpPr txBox="1"/>
          <p:nvPr/>
        </p:nvSpPr>
        <p:spPr>
          <a:xfrm>
            <a:off x="202351" y="5811884"/>
            <a:ext cx="1359749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Property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3897C87C-C073-9D37-759A-F68AEA34D8C6}"/>
              </a:ext>
            </a:extLst>
          </p:cNvPr>
          <p:cNvSpPr txBox="1"/>
          <p:nvPr/>
        </p:nvSpPr>
        <p:spPr>
          <a:xfrm>
            <a:off x="790658" y="4390287"/>
            <a:ext cx="1972769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VALID_AREA_PERCENTAGE</a:t>
            </a:r>
          </a:p>
        </p:txBody>
      </p:sp>
    </p:spTree>
    <p:extLst>
      <p:ext uri="{BB962C8B-B14F-4D97-AF65-F5344CB8AC3E}">
        <p14:creationId xmlns:p14="http://schemas.microsoft.com/office/powerpoint/2010/main" val="75115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elogramo 26">
            <a:extLst>
              <a:ext uri="{FF2B5EF4-FFF2-40B4-BE49-F238E27FC236}">
                <a16:creationId xmlns:a16="http://schemas.microsoft.com/office/drawing/2014/main" id="{32D6B052-8C46-FEF3-5C88-DE7AA5C92DB1}"/>
              </a:ext>
            </a:extLst>
          </p:cNvPr>
          <p:cNvSpPr/>
          <p:nvPr/>
        </p:nvSpPr>
        <p:spPr>
          <a:xfrm>
            <a:off x="3602457" y="2743065"/>
            <a:ext cx="2451562" cy="1922129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Landsat </a:t>
            </a:r>
            <a:r>
              <a:rPr lang="es-CO" dirty="0" err="1"/>
              <a:t>Scene</a:t>
            </a:r>
            <a:endParaRPr lang="en-GB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Script Description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219220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BBFE9A98-369F-839B-AFC4-5A0F79820AEE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EF722942-8609-1228-63E3-768A8E2ED84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3E5B0C4E-AE14-C496-0508-E1876D3C73CA}"/>
              </a:ext>
            </a:extLst>
          </p:cNvPr>
          <p:cNvSpPr txBox="1">
            <a:spLocks/>
          </p:cNvSpPr>
          <p:nvPr/>
        </p:nvSpPr>
        <p:spPr>
          <a:xfrm>
            <a:off x="71157" y="1417904"/>
            <a:ext cx="4500843" cy="4263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TOA_from_Metadata_L[#]</a:t>
            </a:r>
          </a:p>
          <a:p>
            <a:pPr marL="285750" algn="just"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Landsat 2, 4 , 5 MSS</a:t>
            </a:r>
          </a:p>
          <a:p>
            <a:pPr marL="285750" algn="just"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DN to TOA_SR (Linear)</a:t>
            </a:r>
          </a:p>
          <a:p>
            <a:pPr algn="just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Cloud_Mask_MSS _L[#]</a:t>
            </a:r>
          </a:p>
          <a:p>
            <a:pPr marL="285750" algn="just"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Landsat 2, 4 , 5 MSS</a:t>
            </a:r>
          </a:p>
          <a:p>
            <a:pPr marL="285750" algn="just"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Thresholding (Clouds) 	</a:t>
            </a:r>
          </a:p>
          <a:p>
            <a:pPr marL="285750" algn="just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→Buffering (Edges/Haze)</a:t>
            </a:r>
          </a:p>
          <a:p>
            <a:pPr marL="285750" algn="just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→Buffer Translation (Cloud Shadow)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Get_Cloud_Mask_QA (QA_Pixel)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Get_Valid_px_Area_MSS (60 m Res.)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Get_Valid_px_Area (30 m Res.)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Get_Valid_px_Area_Perc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B005DF9-B87F-2CDE-F8EC-E01602F6CC8F}"/>
              </a:ext>
            </a:extLst>
          </p:cNvPr>
          <p:cNvSpPr txBox="1"/>
          <p:nvPr/>
        </p:nvSpPr>
        <p:spPr>
          <a:xfrm>
            <a:off x="3548980" y="4938113"/>
            <a:ext cx="303276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19A509-2736-9325-B276-2538407BF046}"/>
              </a:ext>
            </a:extLst>
          </p:cNvPr>
          <p:cNvSpPr txBox="1"/>
          <p:nvPr/>
        </p:nvSpPr>
        <p:spPr>
          <a:xfrm>
            <a:off x="202351" y="5811884"/>
            <a:ext cx="1359749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*Image Property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B739CD-EABE-FB19-EAA7-404E175E8A8E}"/>
              </a:ext>
            </a:extLst>
          </p:cNvPr>
          <p:cNvSpPr txBox="1"/>
          <p:nvPr/>
        </p:nvSpPr>
        <p:spPr>
          <a:xfrm>
            <a:off x="3548980" y="5582725"/>
            <a:ext cx="303276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VALID_AREA_PERCENTAGE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712E8FC-1CE6-C6A9-59FB-828165A1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99" y="1879253"/>
            <a:ext cx="2255695" cy="214196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00DEC0F-AE51-4D19-278E-E30B14FADF63}"/>
              </a:ext>
            </a:extLst>
          </p:cNvPr>
          <p:cNvSpPr txBox="1"/>
          <p:nvPr/>
        </p:nvSpPr>
        <p:spPr>
          <a:xfrm>
            <a:off x="3548980" y="1888694"/>
            <a:ext cx="27432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REFLECTANCE_MULT_BAND_#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3060120-404B-1260-B893-A9AA3B91D36F}"/>
              </a:ext>
            </a:extLst>
          </p:cNvPr>
          <p:cNvSpPr txBox="1"/>
          <p:nvPr/>
        </p:nvSpPr>
        <p:spPr>
          <a:xfrm>
            <a:off x="3548980" y="2256847"/>
            <a:ext cx="274320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REFLECTANCE_ADD_BAND_#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BE38889-A2A1-27B5-B108-F73219D677F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065360" y="5307445"/>
            <a:ext cx="0" cy="27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301D35-B8D4-C701-A6E8-DBD80CD4BC86}"/>
              </a:ext>
            </a:extLst>
          </p:cNvPr>
          <p:cNvSpPr/>
          <p:nvPr/>
        </p:nvSpPr>
        <p:spPr>
          <a:xfrm>
            <a:off x="6019800" y="3973907"/>
            <a:ext cx="561940" cy="66460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AOI</a:t>
            </a:r>
            <a:endParaRPr lang="en-GB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23A24E0-F253-00AA-E3FC-13CA590426BC}"/>
              </a:ext>
            </a:extLst>
          </p:cNvPr>
          <p:cNvCxnSpPr>
            <a:cxnSpLocks/>
          </p:cNvCxnSpPr>
          <p:nvPr/>
        </p:nvCxnSpPr>
        <p:spPr>
          <a:xfrm>
            <a:off x="5284610" y="3973907"/>
            <a:ext cx="1297130" cy="0"/>
          </a:xfrm>
          <a:prstGeom prst="line">
            <a:avLst/>
          </a:prstGeom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CF6849C-C7B6-C46D-881A-1A8516EF87F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174985" y="4221385"/>
            <a:ext cx="844815" cy="435985"/>
          </a:xfrm>
          <a:prstGeom prst="line">
            <a:avLst/>
          </a:prstGeom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810EAAB-F48B-26EF-0278-5F2E625C36B0}"/>
              </a:ext>
            </a:extLst>
          </p:cNvPr>
          <p:cNvSpPr/>
          <p:nvPr/>
        </p:nvSpPr>
        <p:spPr>
          <a:xfrm>
            <a:off x="3055620" y="4976036"/>
            <a:ext cx="429665" cy="293485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/>
              <a:t>New</a:t>
            </a:r>
            <a:endParaRPr lang="en-GB" sz="700" dirty="0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5A608CA0-2510-3513-72EF-65C4A6E1AD9A}"/>
              </a:ext>
            </a:extLst>
          </p:cNvPr>
          <p:cNvSpPr/>
          <p:nvPr/>
        </p:nvSpPr>
        <p:spPr>
          <a:xfrm>
            <a:off x="3055620" y="5620648"/>
            <a:ext cx="429665" cy="293485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/>
              <a:t>New</a:t>
            </a:r>
            <a:endParaRPr lang="en-GB" sz="700" dirty="0"/>
          </a:p>
        </p:txBody>
      </p:sp>
      <p:sp>
        <p:nvSpPr>
          <p:cNvPr id="39" name="Nube 38">
            <a:extLst>
              <a:ext uri="{FF2B5EF4-FFF2-40B4-BE49-F238E27FC236}">
                <a16:creationId xmlns:a16="http://schemas.microsoft.com/office/drawing/2014/main" id="{E10EF4C1-2584-D08C-D01B-1EFFD428401B}"/>
              </a:ext>
            </a:extLst>
          </p:cNvPr>
          <p:cNvSpPr/>
          <p:nvPr/>
        </p:nvSpPr>
        <p:spPr>
          <a:xfrm>
            <a:off x="4472940" y="2950234"/>
            <a:ext cx="350520" cy="312083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Nube 39">
            <a:extLst>
              <a:ext uri="{FF2B5EF4-FFF2-40B4-BE49-F238E27FC236}">
                <a16:creationId xmlns:a16="http://schemas.microsoft.com/office/drawing/2014/main" id="{85F92024-8C8F-7D76-B6AC-17D8B0BDA72A}"/>
              </a:ext>
            </a:extLst>
          </p:cNvPr>
          <p:cNvSpPr/>
          <p:nvPr/>
        </p:nvSpPr>
        <p:spPr>
          <a:xfrm>
            <a:off x="5288280" y="3218015"/>
            <a:ext cx="350520" cy="312083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Nube 40">
            <a:extLst>
              <a:ext uri="{FF2B5EF4-FFF2-40B4-BE49-F238E27FC236}">
                <a16:creationId xmlns:a16="http://schemas.microsoft.com/office/drawing/2014/main" id="{E8CBB8B2-75FF-373F-156E-11F67C159238}"/>
              </a:ext>
            </a:extLst>
          </p:cNvPr>
          <p:cNvSpPr/>
          <p:nvPr/>
        </p:nvSpPr>
        <p:spPr>
          <a:xfrm>
            <a:off x="3942165" y="4221385"/>
            <a:ext cx="564312" cy="312083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Nube 41">
            <a:extLst>
              <a:ext uri="{FF2B5EF4-FFF2-40B4-BE49-F238E27FC236}">
                <a16:creationId xmlns:a16="http://schemas.microsoft.com/office/drawing/2014/main" id="{952E6C2A-F55D-35E4-5B93-E7551691AA35}"/>
              </a:ext>
            </a:extLst>
          </p:cNvPr>
          <p:cNvSpPr/>
          <p:nvPr/>
        </p:nvSpPr>
        <p:spPr>
          <a:xfrm>
            <a:off x="4836624" y="4084201"/>
            <a:ext cx="350520" cy="312083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E0362DD-5501-3972-0D14-E374220CD27E}"/>
              </a:ext>
            </a:extLst>
          </p:cNvPr>
          <p:cNvSpPr/>
          <p:nvPr/>
        </p:nvSpPr>
        <p:spPr>
          <a:xfrm>
            <a:off x="5065360" y="3992766"/>
            <a:ext cx="219250" cy="228619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Nube 44">
            <a:extLst>
              <a:ext uri="{FF2B5EF4-FFF2-40B4-BE49-F238E27FC236}">
                <a16:creationId xmlns:a16="http://schemas.microsoft.com/office/drawing/2014/main" id="{E72D2BF6-6072-15AB-EBD0-A26111F476D3}"/>
              </a:ext>
            </a:extLst>
          </p:cNvPr>
          <p:cNvSpPr/>
          <p:nvPr/>
        </p:nvSpPr>
        <p:spPr>
          <a:xfrm>
            <a:off x="4572000" y="3079774"/>
            <a:ext cx="464820" cy="360984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C6C7D5E-65B7-B34E-9B60-3E69165C9EF3}"/>
              </a:ext>
            </a:extLst>
          </p:cNvPr>
          <p:cNvSpPr txBox="1"/>
          <p:nvPr/>
        </p:nvSpPr>
        <p:spPr>
          <a:xfrm>
            <a:off x="6694099" y="4164136"/>
            <a:ext cx="22556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Cloud Threshold: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CT_L[#] =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[t1, t2, t3, t4]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float 0-0,99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Pixel Buffer:</a:t>
            </a:r>
          </a:p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L[#]_Px_buffer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int &lt;1000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Shadow Distance: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L[#]_Shadow_dist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int &lt;9450</a:t>
            </a:r>
          </a:p>
          <a:p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Minimum Valid Area Percentage: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min_validA_ L[#]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float 0-99,9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8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6">
            <a:extLst>
              <a:ext uri="{FF2B5EF4-FFF2-40B4-BE49-F238E27FC236}">
                <a16:creationId xmlns:a16="http://schemas.microsoft.com/office/drawing/2014/main" id="{9281B990-0F81-6BF6-C3D9-3C3D61CD6AE0}"/>
              </a:ext>
            </a:extLst>
          </p:cNvPr>
          <p:cNvSpPr/>
          <p:nvPr/>
        </p:nvSpPr>
        <p:spPr>
          <a:xfrm>
            <a:off x="0" y="6219220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Use Case: Central Colombia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BBFE9A98-369F-839B-AFC4-5A0F79820AEE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EF722942-8609-1228-63E3-768A8E2ED84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5A810-7766-BB6A-963B-39ACDF30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0" y="1287780"/>
            <a:ext cx="8965648" cy="483389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MSS Cloud Masking function best results (No T1):</a:t>
            </a:r>
          </a:p>
          <a:p>
            <a:endParaRPr lang="en-US" sz="500" dirty="0"/>
          </a:p>
          <a:p>
            <a:r>
              <a:rPr lang="en-US" sz="1400" dirty="0"/>
              <a:t>L2 MSS T2 (1977-01-07)         L4 MSS T2 (1988-03-22)           L5 MSS T2 (1985-03-22) </a:t>
            </a:r>
          </a:p>
          <a:p>
            <a:endParaRPr lang="en-US" sz="1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- Threshold values tradeoff clouds	 vs. High reflecting surfaces (greenhouses)</a:t>
            </a:r>
          </a:p>
          <a:p>
            <a:r>
              <a:rPr lang="en-US" sz="2000" dirty="0"/>
              <a:t>- Buffer tradeoff                               vs. Valid Pixel </a:t>
            </a:r>
          </a:p>
          <a:p>
            <a:r>
              <a:rPr lang="en-US" sz="2000" dirty="0"/>
              <a:t>- Even cloud shadow masking        vs. Parallax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901ED7-B985-6173-556A-50326205A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2" t="1234" b="-1"/>
          <a:stretch/>
        </p:blipFill>
        <p:spPr bwMode="auto">
          <a:xfrm>
            <a:off x="85842" y="2054221"/>
            <a:ext cx="5219700" cy="2707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AFB0F2-4E47-D3C8-55B3-9AF886B5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0" y="2048942"/>
            <a:ext cx="5219700" cy="2713990"/>
          </a:xfrm>
          <a:prstGeom prst="rect">
            <a:avLst/>
          </a:prstGeom>
        </p:spPr>
      </p:pic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CDF12B1D-7920-0CFC-767A-76BC5AE13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47"/>
          <a:stretch/>
        </p:blipFill>
        <p:spPr>
          <a:xfrm>
            <a:off x="4613060" y="2083764"/>
            <a:ext cx="4439500" cy="26708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DE0B22-1356-0296-493A-5183FFECDC87}"/>
              </a:ext>
            </a:extLst>
          </p:cNvPr>
          <p:cNvSpPr txBox="1"/>
          <p:nvPr/>
        </p:nvSpPr>
        <p:spPr>
          <a:xfrm>
            <a:off x="93462" y="1905421"/>
            <a:ext cx="127441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CLOUD_COVER_LAND = 12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EBF92A-2F07-527C-8785-2FEBEF78AAC6}"/>
              </a:ext>
            </a:extLst>
          </p:cNvPr>
          <p:cNvSpPr txBox="1"/>
          <p:nvPr/>
        </p:nvSpPr>
        <p:spPr>
          <a:xfrm>
            <a:off x="2271932" y="1905421"/>
            <a:ext cx="127441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CLOUD_COVER_LAND = 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1B212E-8804-E19D-95BC-E3D4BBB49503}"/>
              </a:ext>
            </a:extLst>
          </p:cNvPr>
          <p:cNvSpPr txBox="1"/>
          <p:nvPr/>
        </p:nvSpPr>
        <p:spPr>
          <a:xfrm>
            <a:off x="4564702" y="1905421"/>
            <a:ext cx="127441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CLOUD_COVER_LAND = 13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7AD4D8E-5737-7C2C-B8C6-8C2AB0242BAE}"/>
              </a:ext>
            </a:extLst>
          </p:cNvPr>
          <p:cNvSpPr txBox="1"/>
          <p:nvPr/>
        </p:nvSpPr>
        <p:spPr>
          <a:xfrm>
            <a:off x="573380" y="4752525"/>
            <a:ext cx="163636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VALID_AREA_PERCENTAGE = 96,05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BCAE5C98-EB5F-84B5-98D8-F710595A3F19}"/>
              </a:ext>
            </a:extLst>
          </p:cNvPr>
          <p:cNvSpPr/>
          <p:nvPr/>
        </p:nvSpPr>
        <p:spPr>
          <a:xfrm>
            <a:off x="169157" y="4729166"/>
            <a:ext cx="352762" cy="246771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" dirty="0"/>
              <a:t>New</a:t>
            </a:r>
            <a:endParaRPr lang="en-GB" sz="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2708C8-2E30-A666-F41A-23AD4F3C4CCA}"/>
              </a:ext>
            </a:extLst>
          </p:cNvPr>
          <p:cNvSpPr txBox="1"/>
          <p:nvPr/>
        </p:nvSpPr>
        <p:spPr>
          <a:xfrm>
            <a:off x="2836175" y="4752525"/>
            <a:ext cx="163636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VALID_AREA_PERCENTAGE = 92,35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30DB7809-1AD0-120A-E28D-B7A3DC81CAEA}"/>
              </a:ext>
            </a:extLst>
          </p:cNvPr>
          <p:cNvSpPr/>
          <p:nvPr/>
        </p:nvSpPr>
        <p:spPr>
          <a:xfrm>
            <a:off x="2431952" y="4729166"/>
            <a:ext cx="352762" cy="246771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" dirty="0"/>
              <a:t>New</a:t>
            </a:r>
            <a:endParaRPr lang="en-GB" sz="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CA925FD-ADC6-C2DB-1C95-87DAE5B78E51}"/>
              </a:ext>
            </a:extLst>
          </p:cNvPr>
          <p:cNvSpPr txBox="1"/>
          <p:nvPr/>
        </p:nvSpPr>
        <p:spPr>
          <a:xfrm>
            <a:off x="5112499" y="4767437"/>
            <a:ext cx="1636368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VALID_AREA_PERCENTAGE = 89,69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E934145-2846-A5C7-50A6-D70CE8AF461A}"/>
              </a:ext>
            </a:extLst>
          </p:cNvPr>
          <p:cNvSpPr/>
          <p:nvPr/>
        </p:nvSpPr>
        <p:spPr>
          <a:xfrm>
            <a:off x="4708276" y="4744078"/>
            <a:ext cx="352762" cy="246771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" dirty="0"/>
              <a:t>New</a:t>
            </a:r>
            <a:endParaRPr lang="en-GB" sz="400" dirty="0"/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269F7C0F-56EE-D0B5-C798-F9AD44C92E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1" t="4637" r="2623" b="3297"/>
          <a:stretch/>
        </p:blipFill>
        <p:spPr>
          <a:xfrm>
            <a:off x="6676864" y="283111"/>
            <a:ext cx="2392504" cy="166828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8FFE685-3AA1-4025-3C91-D7DD0D1E42E9}"/>
              </a:ext>
            </a:extLst>
          </p:cNvPr>
          <p:cNvSpPr txBox="1"/>
          <p:nvPr/>
        </p:nvSpPr>
        <p:spPr>
          <a:xfrm>
            <a:off x="1313517" y="1862867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~88 % Valid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C03DB1-33C1-6AAE-4C27-9C4181EEDB37}"/>
              </a:ext>
            </a:extLst>
          </p:cNvPr>
          <p:cNvSpPr txBox="1"/>
          <p:nvPr/>
        </p:nvSpPr>
        <p:spPr>
          <a:xfrm>
            <a:off x="3522467" y="1854071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~96 % Valid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7AC75E-6A0A-88A5-9875-A8BD0D164CAD}"/>
              </a:ext>
            </a:extLst>
          </p:cNvPr>
          <p:cNvSpPr txBox="1"/>
          <p:nvPr/>
        </p:nvSpPr>
        <p:spPr>
          <a:xfrm>
            <a:off x="5825137" y="1862867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~87 % Valid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D205D76-BCDD-854D-56C6-2496F45D53FC}"/>
              </a:ext>
            </a:extLst>
          </p:cNvPr>
          <p:cNvSpPr txBox="1"/>
          <p:nvPr/>
        </p:nvSpPr>
        <p:spPr>
          <a:xfrm>
            <a:off x="6748867" y="5421925"/>
            <a:ext cx="2029723" cy="5539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METADATA PROPERTY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AOI ESTIMATED PROPERTY</a:t>
            </a:r>
          </a:p>
        </p:txBody>
      </p:sp>
    </p:spTree>
    <p:extLst>
      <p:ext uri="{BB962C8B-B14F-4D97-AF65-F5344CB8AC3E}">
        <p14:creationId xmlns:p14="http://schemas.microsoft.com/office/powerpoint/2010/main" val="274575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6">
            <a:extLst>
              <a:ext uri="{FF2B5EF4-FFF2-40B4-BE49-F238E27FC236}">
                <a16:creationId xmlns:a16="http://schemas.microsoft.com/office/drawing/2014/main" id="{FD419692-9C32-AEE7-EB4B-EB42F1506CD3}"/>
              </a:ext>
            </a:extLst>
          </p:cNvPr>
          <p:cNvSpPr/>
          <p:nvPr/>
        </p:nvSpPr>
        <p:spPr>
          <a:xfrm>
            <a:off x="0" y="6219220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Use Case: Central Colombia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BBFE9A98-369F-839B-AFC4-5A0F79820AEE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EF722942-8609-1228-63E3-768A8E2ED84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5A810-7766-BB6A-963B-39ACDF30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0" y="1287780"/>
            <a:ext cx="8868830" cy="2617747"/>
          </a:xfrm>
        </p:spPr>
        <p:txBody>
          <a:bodyPr>
            <a:normAutofit/>
          </a:bodyPr>
          <a:lstStyle/>
          <a:p>
            <a:r>
              <a:rPr lang="en-US" sz="2000" dirty="0"/>
              <a:t>T1 Best results:</a:t>
            </a:r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269F7C0F-56EE-D0B5-C798-F9AD44C9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4637" r="2623" b="3297"/>
          <a:stretch/>
        </p:blipFill>
        <p:spPr>
          <a:xfrm>
            <a:off x="6676864" y="283111"/>
            <a:ext cx="2392504" cy="166828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D205D76-BCDD-854D-56C6-2496F45D53FC}"/>
              </a:ext>
            </a:extLst>
          </p:cNvPr>
          <p:cNvSpPr txBox="1"/>
          <p:nvPr/>
        </p:nvSpPr>
        <p:spPr>
          <a:xfrm>
            <a:off x="6263032" y="2133251"/>
            <a:ext cx="2029723" cy="5539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METADATA PROPERTY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AOI ESTIMATED PROPERTY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301424-C0CA-91A2-5026-E114CE52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0" y="1621430"/>
            <a:ext cx="5478145" cy="450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9B3817B-D542-1E04-03DC-66924B15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33" y="3974064"/>
            <a:ext cx="4775617" cy="207907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091F821-16EC-839A-A470-A756071D9AB0}"/>
              </a:ext>
            </a:extLst>
          </p:cNvPr>
          <p:cNvSpPr txBox="1"/>
          <p:nvPr/>
        </p:nvSpPr>
        <p:spPr>
          <a:xfrm>
            <a:off x="8587116" y="4287246"/>
            <a:ext cx="213984" cy="18466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GB" sz="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5D4070E-9CA2-2D73-8B2F-FBD505628381}"/>
              </a:ext>
            </a:extLst>
          </p:cNvPr>
          <p:cNvSpPr txBox="1"/>
          <p:nvPr/>
        </p:nvSpPr>
        <p:spPr>
          <a:xfrm>
            <a:off x="8587116" y="4670627"/>
            <a:ext cx="213984" cy="18466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GB" sz="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B0FC25C-F9CC-39FF-762D-751295781BDF}"/>
              </a:ext>
            </a:extLst>
          </p:cNvPr>
          <p:cNvSpPr txBox="1"/>
          <p:nvPr/>
        </p:nvSpPr>
        <p:spPr>
          <a:xfrm>
            <a:off x="8587116" y="5071174"/>
            <a:ext cx="213984" cy="18466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sz="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BE58D78-0664-F1B0-8102-4EC4FD7ED13E}"/>
              </a:ext>
            </a:extLst>
          </p:cNvPr>
          <p:cNvSpPr txBox="1"/>
          <p:nvPr/>
        </p:nvSpPr>
        <p:spPr>
          <a:xfrm>
            <a:off x="8587116" y="5456713"/>
            <a:ext cx="213984" cy="18466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GB" sz="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96C8E17-D569-E1C9-A313-D39BC6C60A70}"/>
              </a:ext>
            </a:extLst>
          </p:cNvPr>
          <p:cNvSpPr txBox="1"/>
          <p:nvPr/>
        </p:nvSpPr>
        <p:spPr>
          <a:xfrm>
            <a:off x="8587116" y="5655608"/>
            <a:ext cx="213984" cy="18466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ACB4356-966B-2793-0084-4409DB50D39C}"/>
              </a:ext>
            </a:extLst>
          </p:cNvPr>
          <p:cNvSpPr txBox="1"/>
          <p:nvPr/>
        </p:nvSpPr>
        <p:spPr>
          <a:xfrm>
            <a:off x="6263032" y="3186403"/>
            <a:ext cx="2029722" cy="5539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CRITERION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RANKING</a:t>
            </a:r>
          </a:p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DATA SCRUTINY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3E185B6-D6D9-4CAC-5520-7022FEC83264}"/>
              </a:ext>
            </a:extLst>
          </p:cNvPr>
          <p:cNvSpPr/>
          <p:nvPr/>
        </p:nvSpPr>
        <p:spPr>
          <a:xfrm>
            <a:off x="6129364" y="5071174"/>
            <a:ext cx="480986" cy="1846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BDC7B40-37C8-2645-A7BA-E2CFA1595EF2}"/>
              </a:ext>
            </a:extLst>
          </p:cNvPr>
          <p:cNvSpPr/>
          <p:nvPr/>
        </p:nvSpPr>
        <p:spPr>
          <a:xfrm>
            <a:off x="6129364" y="5641379"/>
            <a:ext cx="480986" cy="1846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1C973B5-A8D6-7BDD-D43F-8B337DB752EC}"/>
              </a:ext>
            </a:extLst>
          </p:cNvPr>
          <p:cNvSpPr/>
          <p:nvPr/>
        </p:nvSpPr>
        <p:spPr>
          <a:xfrm>
            <a:off x="6129364" y="4287246"/>
            <a:ext cx="480986" cy="1846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B055098-5296-2CD9-2379-B1AE71C35030}"/>
              </a:ext>
            </a:extLst>
          </p:cNvPr>
          <p:cNvSpPr/>
          <p:nvPr/>
        </p:nvSpPr>
        <p:spPr>
          <a:xfrm>
            <a:off x="6129364" y="4670627"/>
            <a:ext cx="480986" cy="1846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C0F934C-C9A4-DD29-0DDA-A24BD137E96D}"/>
              </a:ext>
            </a:extLst>
          </p:cNvPr>
          <p:cNvSpPr/>
          <p:nvPr/>
        </p:nvSpPr>
        <p:spPr>
          <a:xfrm>
            <a:off x="7939113" y="4482786"/>
            <a:ext cx="595287" cy="1846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5D5AD2F-E8FA-9828-A91A-77AF126696D2}"/>
              </a:ext>
            </a:extLst>
          </p:cNvPr>
          <p:cNvSpPr/>
          <p:nvPr/>
        </p:nvSpPr>
        <p:spPr>
          <a:xfrm>
            <a:off x="7940727" y="4874545"/>
            <a:ext cx="595287" cy="1846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4F14A92-EBA3-8682-3847-E21041E12712}"/>
              </a:ext>
            </a:extLst>
          </p:cNvPr>
          <p:cNvSpPr/>
          <p:nvPr/>
        </p:nvSpPr>
        <p:spPr>
          <a:xfrm>
            <a:off x="7940726" y="5266304"/>
            <a:ext cx="593673" cy="1846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DDE752A-097D-1D51-66B4-5129DCF2C94C}"/>
              </a:ext>
            </a:extLst>
          </p:cNvPr>
          <p:cNvSpPr/>
          <p:nvPr/>
        </p:nvSpPr>
        <p:spPr>
          <a:xfrm>
            <a:off x="7939166" y="5858806"/>
            <a:ext cx="593673" cy="1846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C25CBAC0-68B1-B753-DA67-AB0C5083D09A}"/>
              </a:ext>
            </a:extLst>
          </p:cNvPr>
          <p:cNvSpPr/>
          <p:nvPr/>
        </p:nvSpPr>
        <p:spPr>
          <a:xfrm rot="5400000">
            <a:off x="7101511" y="2813564"/>
            <a:ext cx="352762" cy="246771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400" dirty="0"/>
          </a:p>
        </p:txBody>
      </p:sp>
    </p:spTree>
    <p:extLst>
      <p:ext uri="{BB962C8B-B14F-4D97-AF65-F5344CB8AC3E}">
        <p14:creationId xmlns:p14="http://schemas.microsoft.com/office/powerpoint/2010/main" val="27239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6">
            <a:extLst>
              <a:ext uri="{FF2B5EF4-FFF2-40B4-BE49-F238E27FC236}">
                <a16:creationId xmlns:a16="http://schemas.microsoft.com/office/drawing/2014/main" id="{FD419692-9C32-AEE7-EB4B-EB42F1506CD3}"/>
              </a:ext>
            </a:extLst>
          </p:cNvPr>
          <p:cNvSpPr/>
          <p:nvPr/>
        </p:nvSpPr>
        <p:spPr>
          <a:xfrm>
            <a:off x="0" y="6219220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Use Case: Central Colombia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BBFE9A98-369F-839B-AFC4-5A0F79820AEE}"/>
              </a:ext>
            </a:extLst>
          </p:cNvPr>
          <p:cNvSpPr/>
          <p:nvPr/>
        </p:nvSpPr>
        <p:spPr>
          <a:xfrm>
            <a:off x="288521" y="314959"/>
            <a:ext cx="389106" cy="405252"/>
          </a:xfrm>
          <a:prstGeom prst="flowChartConnector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EF722942-8609-1228-63E3-768A8E2ED849}"/>
              </a:ext>
            </a:extLst>
          </p:cNvPr>
          <p:cNvSpPr txBox="1"/>
          <p:nvPr/>
        </p:nvSpPr>
        <p:spPr>
          <a:xfrm>
            <a:off x="71156" y="6345743"/>
            <a:ext cx="49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Daniel Aguirre N. - danielalberto.aguirre@mail.polimi.it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5A810-7766-BB6A-963B-39ACDF30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0" y="1287780"/>
            <a:ext cx="8868830" cy="4833895"/>
          </a:xfrm>
        </p:spPr>
        <p:txBody>
          <a:bodyPr>
            <a:normAutofit fontScale="92500"/>
          </a:bodyPr>
          <a:lstStyle/>
          <a:p>
            <a:r>
              <a:rPr lang="en-US" sz="2000" b="1" dirty="0"/>
              <a:t>CONCLUSIONS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project created a versatile tool and a more efficient way to scrutinize the highest available data quality datasets of the vast USGS Landsat Collection 2, to obtain the best available images when scouting for an AOI in a cloud-prone area.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developed script retrieves the best imagery available (clearest images) through an objective criterion, namely the percentage of valid pixel (non-cloud) area within the AOI and display a comparable subset of T1 data as a GIF.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use case of the script allowed for the successful retrieval of the best AOI imagery, suitable for time-series analysis in the Eastern Andes mountainous area of central Colombia. Throughout five decades of satellite passive remote sensing no cloud-free image on the AOI (~2795 Km</a:t>
            </a:r>
            <a:r>
              <a:rPr lang="en-GB" sz="2000" baseline="30000" dirty="0"/>
              <a:t>2</a:t>
            </a:r>
            <a:r>
              <a:rPr lang="en-GB" sz="2000" dirty="0"/>
              <a:t>) could be obtained.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53905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6203</TotalTime>
  <Words>715</Words>
  <Application>Microsoft Office PowerPoint</Application>
  <PresentationFormat>Presentación en pantalla (4:3)</PresentationFormat>
  <Paragraphs>146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Wingdings</vt:lpstr>
      <vt:lpstr>POLI</vt:lpstr>
      <vt:lpstr>Titolo presentazione sottotitolo</vt:lpstr>
      <vt:lpstr>Executive Summary</vt:lpstr>
      <vt:lpstr>Presentación de PowerPoint</vt:lpstr>
      <vt:lpstr>Script Description</vt:lpstr>
      <vt:lpstr>Use Case: Central Colombia</vt:lpstr>
      <vt:lpstr>Use Case: Central Colombia</vt:lpstr>
      <vt:lpstr>Use Case: Central Colombia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 Aguirre N.</dc:creator>
  <cp:lastModifiedBy>daniel alberto aguirre nieto</cp:lastModifiedBy>
  <cp:revision>97</cp:revision>
  <dcterms:created xsi:type="dcterms:W3CDTF">2015-05-26T12:27:57Z</dcterms:created>
  <dcterms:modified xsi:type="dcterms:W3CDTF">2024-02-11T22:30:42Z</dcterms:modified>
</cp:coreProperties>
</file>